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90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1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94676"/>
  </p:normalViewPr>
  <p:slideViewPr>
    <p:cSldViewPr snapToGrid="0" snapToObjects="1" showGuides="1">
      <p:cViewPr varScale="1">
        <p:scale>
          <a:sx n="79" d="100"/>
          <a:sy n="79" d="100"/>
        </p:scale>
        <p:origin x="216" y="2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B131C-9480-DD4B-A426-FF2953330ED0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3E9B1-7274-AC4D-8838-7A31251F0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meet projected demand need 2.4% increase yearly.  Currently </a:t>
            </a:r>
            <a:r>
              <a:rPr lang="en-US" dirty="0" smtClean="0"/>
              <a:t>we’re </a:t>
            </a:r>
            <a:r>
              <a:rPr lang="en-US" dirty="0" smtClean="0"/>
              <a:t>0.9% or less in wheat with rice 1%,</a:t>
            </a:r>
            <a:r>
              <a:rPr lang="en-US" baseline="0" dirty="0" smtClean="0"/>
              <a:t> maize 1.6%,  and soy 1.3%</a:t>
            </a:r>
            <a:r>
              <a:rPr lang="en-US" dirty="0" smtClean="0"/>
              <a:t>.  Shading is 90% confidence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EA328-5607-0546-8418-0CBB73BD29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4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Hayes Invited Review, Bulls can be used for breeding at 2 years of </a:t>
            </a:r>
            <a:r>
              <a:rPr lang="en-US" smtClean="0"/>
              <a:t>age instead of 5 or later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3E9B1-7274-AC4D-8838-7A31251F02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4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1E12-28D7-BE48-8E62-F3CC26B8045D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A8A02-83CB-B946-A17A-AE5D5E559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9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G2P:  Genotype to Phenotype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7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6-03-07 at 8.0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20" y="4774520"/>
            <a:ext cx="2528161" cy="17229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8850" y="1233342"/>
            <a:ext cx="7505226" cy="4208398"/>
            <a:chOff x="958850" y="1233342"/>
            <a:chExt cx="7505226" cy="4208398"/>
          </a:xfrm>
        </p:grpSpPr>
        <p:cxnSp>
          <p:nvCxnSpPr>
            <p:cNvPr id="3" name="Straight Arrow Connector 2"/>
            <p:cNvCxnSpPr/>
            <p:nvPr/>
          </p:nvCxnSpPr>
          <p:spPr>
            <a:xfrm rot="10800000" flipV="1">
              <a:off x="2232026" y="2004866"/>
              <a:ext cx="1171575" cy="1608283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3454400" y="4249591"/>
              <a:ext cx="2489200" cy="6350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11" idx="0"/>
            </p:cNvCxnSpPr>
            <p:nvPr/>
          </p:nvCxnSpPr>
          <p:spPr>
            <a:xfrm rot="16200000" flipV="1">
              <a:off x="5545000" y="2133592"/>
              <a:ext cx="1844913" cy="1504911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50" y="3613150"/>
              <a:ext cx="2546350" cy="13857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 descr="6333577896_f34cc02302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3600" y="1233342"/>
              <a:ext cx="2316892" cy="15430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5745" y="3808504"/>
              <a:ext cx="2488331" cy="117165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3982487" y="2811009"/>
              <a:ext cx="118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Crossing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7302" y="5072408"/>
              <a:ext cx="135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Evaluation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55948" y="5052202"/>
              <a:ext cx="121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Selection</a:t>
              </a:r>
              <a:endParaRPr lang="en-US" b="1" dirty="0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304800" y="177800"/>
            <a:ext cx="8686800" cy="772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The Breeding Cycle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18886" y="5515258"/>
            <a:ext cx="212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4-10 years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84411" y="6086739"/>
            <a:ext cx="254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 </a:t>
            </a:r>
            <a:r>
              <a:rPr lang="en-US" smtClean="0"/>
              <a:t>Jesse Poland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82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6-03-07 at 8.0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20" y="4774520"/>
            <a:ext cx="2528161" cy="172295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8850" y="1233342"/>
            <a:ext cx="7505226" cy="4208398"/>
            <a:chOff x="958850" y="1233342"/>
            <a:chExt cx="7505226" cy="4208398"/>
          </a:xfrm>
        </p:grpSpPr>
        <p:cxnSp>
          <p:nvCxnSpPr>
            <p:cNvPr id="3" name="Straight Arrow Connector 2"/>
            <p:cNvCxnSpPr/>
            <p:nvPr/>
          </p:nvCxnSpPr>
          <p:spPr>
            <a:xfrm rot="10800000" flipV="1">
              <a:off x="2232026" y="2004866"/>
              <a:ext cx="1171575" cy="1608283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3454400" y="4249591"/>
              <a:ext cx="2489200" cy="6350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11" idx="0"/>
            </p:cNvCxnSpPr>
            <p:nvPr/>
          </p:nvCxnSpPr>
          <p:spPr>
            <a:xfrm rot="16200000" flipV="1">
              <a:off x="5545000" y="2133592"/>
              <a:ext cx="1844913" cy="1504911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50" y="3613150"/>
              <a:ext cx="2546350" cy="13857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 descr="6333577896_f34cc02302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3600" y="1233342"/>
              <a:ext cx="2316892" cy="15430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5745" y="3808504"/>
              <a:ext cx="2488331" cy="117165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3982487" y="2811009"/>
              <a:ext cx="118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Crossing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7302" y="5072408"/>
              <a:ext cx="135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Evaluation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55948" y="5052202"/>
              <a:ext cx="121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Selection</a:t>
              </a:r>
              <a:endParaRPr lang="en-US" b="1" dirty="0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304800" y="177800"/>
            <a:ext cx="8686800" cy="772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The Breeding Cycle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18886" y="5515258"/>
            <a:ext cx="212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4-10 years</a:t>
            </a:r>
            <a:endParaRPr lang="en-US"/>
          </a:p>
        </p:txBody>
      </p:sp>
      <p:cxnSp>
        <p:nvCxnSpPr>
          <p:cNvPr id="16" name="Curved Connector 15"/>
          <p:cNvCxnSpPr/>
          <p:nvPr/>
        </p:nvCxnSpPr>
        <p:spPr>
          <a:xfrm>
            <a:off x="3347621" y="2004865"/>
            <a:ext cx="2367380" cy="2115873"/>
          </a:xfrm>
          <a:prstGeom prst="curvedConnector3">
            <a:avLst>
              <a:gd name="adj1" fmla="val -4581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04405" y="1876301"/>
            <a:ext cx="1472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Genotype &amp; Predict Phenotype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84411" y="6086739"/>
            <a:ext cx="254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Adapted from:  Jesse Poland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993900" y="931736"/>
            <a:ext cx="5299075" cy="4953856"/>
            <a:chOff x="1993900" y="931736"/>
            <a:chExt cx="5299075" cy="4953856"/>
          </a:xfrm>
        </p:grpSpPr>
        <p:grpSp>
          <p:nvGrpSpPr>
            <p:cNvPr id="4" name="Group 3"/>
            <p:cNvGrpSpPr/>
            <p:nvPr/>
          </p:nvGrpSpPr>
          <p:grpSpPr>
            <a:xfrm>
              <a:off x="3365500" y="2228165"/>
              <a:ext cx="2413000" cy="2413000"/>
              <a:chOff x="4013200" y="2400300"/>
              <a:chExt cx="2032000" cy="203200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4013200" y="2400300"/>
                <a:ext cx="2032000" cy="203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4013200" y="2858167"/>
                <a:ext cx="2032000" cy="111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smtClean="0"/>
                  <a:t>Genomic Selection</a:t>
                </a:r>
                <a:endParaRPr lang="en-US" sz="4000" b="1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993900" y="931736"/>
              <a:ext cx="1536701" cy="1536700"/>
              <a:chOff x="4006850" y="2453720"/>
              <a:chExt cx="2032001" cy="20320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006850" y="2453720"/>
                <a:ext cx="2032000" cy="20320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006851" y="3181928"/>
                <a:ext cx="2032000" cy="610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Phenotype</a:t>
                </a:r>
                <a:endParaRPr lang="en-US" sz="2400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993901" y="4348892"/>
              <a:ext cx="1536700" cy="1536700"/>
              <a:chOff x="1168400" y="3783742"/>
              <a:chExt cx="1536700" cy="153670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1168400" y="3783742"/>
                <a:ext cx="1536700" cy="15367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68400" y="4321260"/>
                <a:ext cx="1536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Genotype</a:t>
                </a:r>
                <a:endParaRPr lang="en-US" sz="24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635625" y="4348892"/>
              <a:ext cx="1536700" cy="1536700"/>
              <a:chOff x="1168400" y="3783742"/>
              <a:chExt cx="1536700" cy="15367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1168400" y="3783742"/>
                <a:ext cx="1536700" cy="15367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68400" y="4105360"/>
                <a:ext cx="1536700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Associated Analysis</a:t>
                </a:r>
                <a:endParaRPr lang="en-US" sz="2400" dirty="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635625" y="982536"/>
              <a:ext cx="1657350" cy="1536700"/>
              <a:chOff x="1108075" y="3834542"/>
              <a:chExt cx="1657350" cy="15367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143000" y="3834542"/>
                <a:ext cx="1536700" cy="15367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08075" y="4062236"/>
                <a:ext cx="16573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Bio</a:t>
                </a:r>
              </a:p>
              <a:p>
                <a:pPr algn="ctr"/>
                <a:r>
                  <a:rPr lang="en-US" sz="2400" dirty="0" smtClean="0"/>
                  <a:t>informatics</a:t>
                </a:r>
                <a:endParaRPr lang="en-US" sz="2400" dirty="0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6848475" y="5752328"/>
            <a:ext cx="914400" cy="909764"/>
            <a:chOff x="8039100" y="931736"/>
            <a:chExt cx="914400" cy="909764"/>
          </a:xfrm>
          <a:solidFill>
            <a:srgbClr val="0070C0"/>
          </a:solidFill>
        </p:grpSpPr>
        <p:sp>
          <p:nvSpPr>
            <p:cNvPr id="36" name="Oval 35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QTL Mapping</a:t>
              </a:r>
              <a:endParaRPr lang="en-US" sz="1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237539" y="3827660"/>
            <a:ext cx="914400" cy="909764"/>
            <a:chOff x="8039100" y="931736"/>
            <a:chExt cx="914400" cy="909764"/>
          </a:xfrm>
          <a:solidFill>
            <a:srgbClr val="0070C0"/>
          </a:solidFill>
        </p:grpSpPr>
        <p:sp>
          <p:nvSpPr>
            <p:cNvPr id="40" name="Oval 39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51800" y="1248119"/>
              <a:ext cx="9017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GWAS</a:t>
              </a:r>
              <a:endParaRPr lang="en-US" sz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286625" y="1825350"/>
            <a:ext cx="914400" cy="909764"/>
            <a:chOff x="8039100" y="931736"/>
            <a:chExt cx="914400" cy="909764"/>
          </a:xfrm>
          <a:solidFill>
            <a:srgbClr val="FFFF00"/>
          </a:solidFill>
        </p:grpSpPr>
        <p:sp>
          <p:nvSpPr>
            <p:cNvPr id="43" name="Oval 42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51800" y="1248119"/>
              <a:ext cx="9017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Alignment</a:t>
              </a:r>
              <a:endParaRPr lang="en-US" sz="1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02326" y="5771207"/>
            <a:ext cx="914400" cy="909764"/>
            <a:chOff x="8039100" y="931736"/>
            <a:chExt cx="914400" cy="909764"/>
          </a:xfrm>
          <a:solidFill>
            <a:srgbClr val="0070C0"/>
          </a:solidFill>
        </p:grpSpPr>
        <p:sp>
          <p:nvSpPr>
            <p:cNvPr id="46" name="Oval 45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Population</a:t>
              </a:r>
            </a:p>
            <a:p>
              <a:pPr algn="ctr"/>
              <a:r>
                <a:rPr lang="en-US" sz="1200" dirty="0" smtClean="0"/>
                <a:t>Structure</a:t>
              </a:r>
              <a:endParaRPr lang="en-US" sz="1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853971" y="366845"/>
            <a:ext cx="914400" cy="909764"/>
            <a:chOff x="8039100" y="931736"/>
            <a:chExt cx="914400" cy="909764"/>
          </a:xfrm>
          <a:solidFill>
            <a:srgbClr val="FFFF00"/>
          </a:solidFill>
        </p:grpSpPr>
        <p:sp>
          <p:nvSpPr>
            <p:cNvPr id="49" name="Oval 48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51800" y="11465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Marker Discovery</a:t>
              </a:r>
              <a:endParaRPr lang="en-US" sz="1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025974" y="-51741"/>
            <a:ext cx="914400" cy="909764"/>
            <a:chOff x="8039100" y="931736"/>
            <a:chExt cx="914400" cy="909764"/>
          </a:xfrm>
          <a:solidFill>
            <a:srgbClr val="FFFF00"/>
          </a:solidFill>
        </p:grpSpPr>
        <p:sp>
          <p:nvSpPr>
            <p:cNvPr id="52" name="Oval 51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51800" y="1248119"/>
              <a:ext cx="9017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Imputation</a:t>
              </a:r>
              <a:endParaRPr lang="en-US" sz="12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242175" y="588411"/>
            <a:ext cx="914400" cy="909764"/>
            <a:chOff x="8039100" y="931736"/>
            <a:chExt cx="914400" cy="909764"/>
          </a:xfrm>
          <a:solidFill>
            <a:srgbClr val="FFFF00"/>
          </a:solidFill>
        </p:grpSpPr>
        <p:sp>
          <p:nvSpPr>
            <p:cNvPr id="55" name="Oval 54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Marker </a:t>
              </a:r>
            </a:p>
            <a:p>
              <a:pPr algn="ctr"/>
              <a:r>
                <a:rPr lang="en-US" sz="1200" dirty="0" smtClean="0"/>
                <a:t>Filtering</a:t>
              </a:r>
              <a:endParaRPr lang="en-US" sz="12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186697" y="-50533"/>
            <a:ext cx="914400" cy="909764"/>
            <a:chOff x="8039100" y="931736"/>
            <a:chExt cx="914400" cy="909764"/>
          </a:xfrm>
          <a:solidFill>
            <a:srgbClr val="7030A0"/>
          </a:solidFill>
        </p:grpSpPr>
        <p:sp>
          <p:nvSpPr>
            <p:cNvPr id="58" name="Oval 57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Design of </a:t>
              </a:r>
            </a:p>
            <a:p>
              <a:pPr algn="ctr"/>
              <a:r>
                <a:rPr lang="en-US" sz="1200" dirty="0" smtClean="0"/>
                <a:t>Experiment</a:t>
              </a:r>
              <a:endParaRPr lang="en-US" sz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8561" y="1963850"/>
            <a:ext cx="1043114" cy="909764"/>
            <a:chOff x="7956550" y="931736"/>
            <a:chExt cx="1043114" cy="909764"/>
          </a:xfrm>
          <a:solidFill>
            <a:srgbClr val="7030A0"/>
          </a:solidFill>
        </p:grpSpPr>
        <p:sp>
          <p:nvSpPr>
            <p:cNvPr id="61" name="Oval 60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6550" y="1032219"/>
              <a:ext cx="104311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High throughput phenotyping</a:t>
              </a:r>
              <a:endParaRPr lang="en-US" sz="12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410456" y="385892"/>
            <a:ext cx="914400" cy="909764"/>
            <a:chOff x="8039100" y="931736"/>
            <a:chExt cx="914400" cy="909764"/>
          </a:xfrm>
          <a:solidFill>
            <a:srgbClr val="7030A0"/>
          </a:solidFill>
        </p:grpSpPr>
        <p:sp>
          <p:nvSpPr>
            <p:cNvPr id="64" name="Oval 63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Phenotypic Value</a:t>
              </a:r>
              <a:endParaRPr lang="en-US" sz="1200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044000" y="632166"/>
            <a:ext cx="914400" cy="909764"/>
            <a:chOff x="8039100" y="931736"/>
            <a:chExt cx="914400" cy="909764"/>
          </a:xfrm>
          <a:solidFill>
            <a:srgbClr val="7030A0"/>
          </a:solidFill>
        </p:grpSpPr>
        <p:sp>
          <p:nvSpPr>
            <p:cNvPr id="67" name="Oval 66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Data</a:t>
              </a:r>
            </a:p>
            <a:p>
              <a:pPr algn="ctr"/>
              <a:r>
                <a:rPr lang="en-US" sz="1200" dirty="0" smtClean="0"/>
                <a:t>Filtering</a:t>
              </a:r>
              <a:endParaRPr lang="en-US" sz="12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42975" y="3925263"/>
            <a:ext cx="914400" cy="909764"/>
            <a:chOff x="8039100" y="931736"/>
            <a:chExt cx="914400" cy="909764"/>
          </a:xfrm>
          <a:solidFill>
            <a:srgbClr val="FF0000"/>
          </a:solidFill>
        </p:grpSpPr>
        <p:sp>
          <p:nvSpPr>
            <p:cNvPr id="70" name="Oval 69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Reference</a:t>
              </a:r>
            </a:p>
            <a:p>
              <a:pPr algn="ctr"/>
              <a:r>
                <a:rPr lang="en-US" sz="1200" dirty="0" smtClean="0"/>
                <a:t>Genome</a:t>
              </a:r>
              <a:endParaRPr lang="en-US" sz="12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11250" y="5699469"/>
            <a:ext cx="914400" cy="909764"/>
            <a:chOff x="8039100" y="931736"/>
            <a:chExt cx="914400" cy="909764"/>
          </a:xfrm>
          <a:solidFill>
            <a:srgbClr val="FF0000"/>
          </a:solidFill>
        </p:grpSpPr>
        <p:sp>
          <p:nvSpPr>
            <p:cNvPr id="73" name="Oval 72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051800" y="1159219"/>
              <a:ext cx="9017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Genetic</a:t>
              </a:r>
            </a:p>
            <a:p>
              <a:pPr algn="ctr"/>
              <a:r>
                <a:rPr lang="en-US" sz="1200" dirty="0" smtClean="0"/>
                <a:t>Map</a:t>
              </a:r>
              <a:endParaRPr lang="en-US" sz="12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286125" y="5802530"/>
            <a:ext cx="914400" cy="909764"/>
            <a:chOff x="8039100" y="931736"/>
            <a:chExt cx="914400" cy="909764"/>
          </a:xfrm>
          <a:solidFill>
            <a:srgbClr val="FF0000"/>
          </a:solidFill>
        </p:grpSpPr>
        <p:sp>
          <p:nvSpPr>
            <p:cNvPr id="76" name="Oval 75"/>
            <p:cNvSpPr/>
            <p:nvPr/>
          </p:nvSpPr>
          <p:spPr>
            <a:xfrm>
              <a:off x="8039100" y="931736"/>
              <a:ext cx="909764" cy="9097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051800" y="1248119"/>
              <a:ext cx="9017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Markers</a:t>
              </a:r>
              <a:endParaRPr lang="en-US" sz="1200" dirty="0"/>
            </a:p>
          </p:txBody>
        </p:sp>
      </p:grpSp>
      <p:cxnSp>
        <p:nvCxnSpPr>
          <p:cNvPr id="79" name="Straight Arrow Connector 78"/>
          <p:cNvCxnSpPr>
            <a:stCxn id="2" idx="5"/>
          </p:cNvCxnSpPr>
          <p:nvPr/>
        </p:nvCxnSpPr>
        <p:spPr>
          <a:xfrm>
            <a:off x="5425124" y="4287789"/>
            <a:ext cx="338611" cy="32662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894111">
            <a:off x="5369009" y="2124790"/>
            <a:ext cx="736600" cy="7239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50457" y="2055100"/>
            <a:ext cx="736600" cy="7239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371427">
            <a:off x="3149600" y="4069145"/>
            <a:ext cx="736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71" y="1730837"/>
            <a:ext cx="7523544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438" y="6023310"/>
            <a:ext cx="7938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Heffner, E.L., M.E. </a:t>
            </a:r>
            <a:r>
              <a:rPr lang="en-US" sz="1400" b="1" dirty="0" err="1" smtClean="0"/>
              <a:t>Sorrells</a:t>
            </a:r>
            <a:r>
              <a:rPr lang="en-US" sz="1400" b="1" dirty="0" smtClean="0"/>
              <a:t>, J.-L. </a:t>
            </a:r>
            <a:r>
              <a:rPr lang="en-US" sz="1400" b="1" dirty="0" err="1" smtClean="0"/>
              <a:t>Jannink</a:t>
            </a:r>
            <a:r>
              <a:rPr lang="en-US" sz="1400" b="1" dirty="0" smtClean="0"/>
              <a:t>. 2009. Genomic selection for crop improvement.    </a:t>
            </a:r>
            <a:r>
              <a:rPr lang="en-US" sz="1400" b="1" i="1" dirty="0" smtClean="0"/>
              <a:t>Crop Sci. </a:t>
            </a:r>
            <a:r>
              <a:rPr lang="en-US" sz="1400" b="1" dirty="0" smtClean="0"/>
              <a:t>49:1-12. DOI: 10.2135/cropsci2008.08.0512</a:t>
            </a:r>
            <a:endParaRPr 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08758" y="439387"/>
            <a:ext cx="8597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Genomic Selection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43288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42518" y="-786723"/>
            <a:ext cx="8562624" cy="6871441"/>
            <a:chOff x="294918" y="-786723"/>
            <a:chExt cx="8562624" cy="6871441"/>
          </a:xfrm>
        </p:grpSpPr>
        <p:grpSp>
          <p:nvGrpSpPr>
            <p:cNvPr id="12" name="Group 11"/>
            <p:cNvGrpSpPr/>
            <p:nvPr/>
          </p:nvGrpSpPr>
          <p:grpSpPr>
            <a:xfrm>
              <a:off x="294918" y="-786723"/>
              <a:ext cx="8562624" cy="6871441"/>
              <a:chOff x="282218" y="-253323"/>
              <a:chExt cx="8562624" cy="687144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82218" y="-253323"/>
                <a:ext cx="8562624" cy="6871441"/>
                <a:chOff x="282218" y="-253323"/>
                <a:chExt cx="8562624" cy="687144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282218" y="1255892"/>
                  <a:ext cx="8562624" cy="5362226"/>
                  <a:chOff x="126997" y="1735666"/>
                  <a:chExt cx="8562624" cy="5362226"/>
                </a:xfrm>
              </p:grpSpPr>
              <p:sp>
                <p:nvSpPr>
                  <p:cNvPr id="15" name="Donut 14"/>
                  <p:cNvSpPr/>
                  <p:nvPr/>
                </p:nvSpPr>
                <p:spPr>
                  <a:xfrm rot="11110383">
                    <a:off x="126997" y="2116665"/>
                    <a:ext cx="4388559" cy="4388559"/>
                  </a:xfrm>
                  <a:prstGeom prst="donut">
                    <a:avLst>
                      <a:gd name="adj" fmla="val 14123"/>
                    </a:avLst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93888" y="1735666"/>
                    <a:ext cx="8195733" cy="5362226"/>
                    <a:chOff x="493888" y="1735666"/>
                    <a:chExt cx="8195733" cy="5362226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32555" y="2808110"/>
                      <a:ext cx="2991555" cy="2991555"/>
                      <a:chOff x="5531555" y="3358444"/>
                      <a:chExt cx="2991555" cy="2991555"/>
                    </a:xfrm>
                    <a:solidFill>
                      <a:srgbClr val="008000"/>
                    </a:solidFill>
                  </p:grpSpPr>
                  <p:sp>
                    <p:nvSpPr>
                      <p:cNvPr id="3" name="Oval 2"/>
                      <p:cNvSpPr/>
                      <p:nvPr/>
                    </p:nvSpPr>
                    <p:spPr>
                      <a:xfrm>
                        <a:off x="5531555" y="3358444"/>
                        <a:ext cx="2991555" cy="2991555"/>
                      </a:xfrm>
                      <a:prstGeom prst="ellipse">
                        <a:avLst/>
                      </a:prstGeom>
                      <a:grpFill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6043914" y="4533740"/>
                        <a:ext cx="1907876" cy="830997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b="1" dirty="0" smtClean="0"/>
                          <a:t>Training Population</a:t>
                        </a:r>
                      </a:p>
                    </p:txBody>
                  </p:sp>
                </p:grpSp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5698066" y="2631727"/>
                      <a:ext cx="2991555" cy="2991555"/>
                      <a:chOff x="5531555" y="3182061"/>
                      <a:chExt cx="2991555" cy="2991555"/>
                    </a:xfrm>
                  </p:grpSpPr>
                  <p:sp>
                    <p:nvSpPr>
                      <p:cNvPr id="7" name="Oval 6"/>
                      <p:cNvSpPr/>
                      <p:nvPr/>
                    </p:nvSpPr>
                    <p:spPr>
                      <a:xfrm>
                        <a:off x="5531555" y="3182061"/>
                        <a:ext cx="2991555" cy="2991555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TextBox 7"/>
                      <p:cNvSpPr txBox="1"/>
                      <p:nvPr/>
                    </p:nvSpPr>
                    <p:spPr>
                      <a:xfrm>
                        <a:off x="5596170" y="4214587"/>
                        <a:ext cx="2862324" cy="12003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b="1" dirty="0" smtClean="0"/>
                          <a:t>Breeding / Testing </a:t>
                        </a:r>
                        <a:r>
                          <a:rPr lang="en-US" sz="2400" b="1" smtClean="0"/>
                          <a:t>/ Validation Population </a:t>
                        </a:r>
                        <a:endParaRPr lang="en-US" sz="2400" b="1" dirty="0" smtClean="0"/>
                      </a:p>
                    </p:txBody>
                  </p:sp>
                </p:grpSp>
                <p:sp>
                  <p:nvSpPr>
                    <p:cNvPr id="16" name="Rectangle 15"/>
                    <p:cNvSpPr/>
                    <p:nvPr/>
                  </p:nvSpPr>
                  <p:spPr>
                    <a:xfrm rot="13966172">
                      <a:off x="465665" y="2455334"/>
                      <a:ext cx="3739446" cy="3683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prstTxWarp prst="textCircle">
                        <a:avLst>
                          <a:gd name="adj" fmla="val 11190965"/>
                        </a:avLst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5400" b="1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Genotyping + Phenotyping       Model</a:t>
                      </a:r>
                      <a:endParaRPr lang="en-US" sz="5400" b="1" cap="none" spc="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" name="Curved Left Arrow 20"/>
                    <p:cNvSpPr/>
                    <p:nvPr/>
                  </p:nvSpPr>
                  <p:spPr>
                    <a:xfrm rot="5400000">
                      <a:off x="4779341" y="4341901"/>
                      <a:ext cx="1608670" cy="3903312"/>
                    </a:xfrm>
                    <a:prstGeom prst="curvedLef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Curved Left Arrow 22"/>
                    <p:cNvSpPr/>
                    <p:nvPr/>
                  </p:nvSpPr>
                  <p:spPr>
                    <a:xfrm rot="16200000">
                      <a:off x="4976895" y="588345"/>
                      <a:ext cx="1608670" cy="3903312"/>
                    </a:xfrm>
                    <a:prstGeom prst="curvedLef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9" name="Rectangle 8"/>
                <p:cNvSpPr/>
                <p:nvPr/>
              </p:nvSpPr>
              <p:spPr>
                <a:xfrm>
                  <a:off x="3943521" y="-253323"/>
                  <a:ext cx="3775254" cy="6405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Down">
                    <a:avLst>
                      <a:gd name="adj" fmla="val 2683969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US" sz="5400" b="1" dirty="0" smtClean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rPr>
                    <a:t>Genotype</a:t>
                  </a:r>
                  <a:endParaRPr lang="en-US" sz="5400" b="1" cap="none" spc="0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4845085" y="1767900"/>
                <a:ext cx="1909146" cy="167521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4400" b="1" cap="none" spc="0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Selection</a:t>
                </a:r>
                <a:endParaRPr lang="en-US" sz="4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349519" y="2431345"/>
              <a:ext cx="21787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58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1375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71771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Intermediate wheatgrass (</a:t>
            </a:r>
            <a:r>
              <a:rPr lang="en-US" i="1" dirty="0" err="1" smtClean="0"/>
              <a:t>Thinopyrum</a:t>
            </a:r>
            <a:r>
              <a:rPr lang="en-US" i="1" dirty="0" smtClean="0"/>
              <a:t> intermedium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Domestication for perennial grain crop</a:t>
            </a:r>
          </a:p>
          <a:p>
            <a:endParaRPr lang="en-US" dirty="0"/>
          </a:p>
          <a:p>
            <a:r>
              <a:rPr lang="en-US" dirty="0" smtClean="0"/>
              <a:t>12.6GB genome, </a:t>
            </a:r>
            <a:r>
              <a:rPr lang="en-US" dirty="0" err="1" smtClean="0"/>
              <a:t>hexaploid</a:t>
            </a:r>
            <a:r>
              <a:rPr lang="en-US" dirty="0" smtClean="0"/>
              <a:t> (2n = 6x = 42)</a:t>
            </a:r>
          </a:p>
          <a:p>
            <a:endParaRPr lang="en-US" dirty="0"/>
          </a:p>
          <a:p>
            <a:r>
              <a:rPr lang="en-US" dirty="0" smtClean="0"/>
              <a:t>Obligate outcrossing, highly heterozygous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47" y="2297184"/>
            <a:ext cx="4544292" cy="3408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7003" y="5747657"/>
            <a:ext cx="408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Photo:  Lee </a:t>
            </a:r>
            <a:r>
              <a:rPr lang="en-US" dirty="0" err="1" smtClean="0"/>
              <a:t>DeHaan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5" b="64657"/>
          <a:stretch/>
        </p:blipFill>
        <p:spPr>
          <a:xfrm>
            <a:off x="488512" y="965381"/>
            <a:ext cx="3677088" cy="20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5" b="59700"/>
          <a:stretch/>
        </p:blipFill>
        <p:spPr>
          <a:xfrm>
            <a:off x="488512" y="965381"/>
            <a:ext cx="3677088" cy="23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5" b="29311"/>
          <a:stretch/>
        </p:blipFill>
        <p:spPr>
          <a:xfrm>
            <a:off x="488512" y="965381"/>
            <a:ext cx="3677088" cy="41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5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45"/>
          <a:stretch/>
        </p:blipFill>
        <p:spPr>
          <a:xfrm>
            <a:off x="488512" y="965381"/>
            <a:ext cx="3677088" cy="58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G2P:  Connecting the Genotype </a:t>
            </a:r>
            <a:r>
              <a:rPr lang="en-US" smtClean="0"/>
              <a:t>to Phenotype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56922" y="2009068"/>
            <a:ext cx="7453753" cy="4077671"/>
            <a:chOff x="756922" y="1308424"/>
            <a:chExt cx="7453753" cy="4077671"/>
          </a:xfrm>
        </p:grpSpPr>
        <p:sp>
          <p:nvSpPr>
            <p:cNvPr id="6" name="Rectangle 5"/>
            <p:cNvSpPr/>
            <p:nvPr/>
          </p:nvSpPr>
          <p:spPr>
            <a:xfrm>
              <a:off x="5426743" y="2584011"/>
              <a:ext cx="2783932" cy="151366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Phenotype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013308" y="2462149"/>
              <a:ext cx="2771103" cy="1757393"/>
            </a:xfrm>
            <a:prstGeom prst="rightArrow">
              <a:avLst>
                <a:gd name="adj1" fmla="val 62044"/>
                <a:gd name="adj2" fmla="val 5000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756922" y="2462149"/>
              <a:ext cx="2771103" cy="1757393"/>
            </a:xfrm>
            <a:prstGeom prst="rightArrow">
              <a:avLst>
                <a:gd name="adj1" fmla="val 59124"/>
                <a:gd name="adj2" fmla="val 5000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Genotype</a:t>
              </a:r>
              <a:endParaRPr lang="en-US" sz="2800" b="1" dirty="0"/>
            </a:p>
          </p:txBody>
        </p:sp>
        <p:sp>
          <p:nvSpPr>
            <p:cNvPr id="9" name="Curved Up Arrow 8"/>
            <p:cNvSpPr/>
            <p:nvPr/>
          </p:nvSpPr>
          <p:spPr>
            <a:xfrm rot="10800000">
              <a:off x="2219449" y="1308424"/>
              <a:ext cx="3848755" cy="139821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7088" y="2845508"/>
              <a:ext cx="1560688" cy="8773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82056" y="3598384"/>
              <a:ext cx="1301689" cy="878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8086" y="2223334"/>
              <a:ext cx="1406221" cy="10862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Curved Up Arrow 12"/>
            <p:cNvSpPr/>
            <p:nvPr/>
          </p:nvSpPr>
          <p:spPr>
            <a:xfrm>
              <a:off x="2205069" y="3987878"/>
              <a:ext cx="3848755" cy="1398217"/>
            </a:xfrm>
            <a:prstGeom prst="curved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784411" y="6086739"/>
            <a:ext cx="254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 </a:t>
            </a:r>
            <a:r>
              <a:rPr lang="en-US" smtClean="0"/>
              <a:t>Jesse Poland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2" y="965381"/>
            <a:ext cx="4553388" cy="589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>IWG Phenotypic </a:t>
            </a:r>
            <a:r>
              <a:rPr lang="en-US" b="1" dirty="0" smtClean="0"/>
              <a:t>Breeding Program</a:t>
            </a:r>
            <a:endParaRPr lang="en-US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8512" y="965381"/>
            <a:ext cx="8376088" cy="5892619"/>
            <a:chOff x="488512" y="965381"/>
            <a:chExt cx="8376088" cy="5892619"/>
          </a:xfrm>
        </p:grpSpPr>
        <p:grpSp>
          <p:nvGrpSpPr>
            <p:cNvPr id="38" name="Group 37"/>
            <p:cNvGrpSpPr/>
            <p:nvPr/>
          </p:nvGrpSpPr>
          <p:grpSpPr>
            <a:xfrm>
              <a:off x="5486400" y="1981200"/>
              <a:ext cx="3378200" cy="3046988"/>
              <a:chOff x="5486400" y="1981200"/>
              <a:chExt cx="3378200" cy="304698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86400" y="1981200"/>
                <a:ext cx="33782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Rate of Genetic Gain =</a:t>
                </a:r>
              </a:p>
              <a:p>
                <a:endParaRPr lang="en-US" dirty="0" smtClean="0"/>
              </a:p>
              <a:p>
                <a:pPr algn="ctr"/>
                <a:r>
                  <a:rPr lang="en-US" sz="1600" dirty="0"/>
                  <a:t>i</a:t>
                </a:r>
                <a:r>
                  <a:rPr lang="en-US" sz="1600" dirty="0" smtClean="0"/>
                  <a:t>ntensity * accuracy * genetic variation</a:t>
                </a: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1600" dirty="0" smtClean="0">
                    <a:solidFill>
                      <a:srgbClr val="C00000"/>
                    </a:solidFill>
                  </a:rPr>
                  <a:t>Time to complete cycle (2)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5575300" y="2857500"/>
                <a:ext cx="3175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12" y="965381"/>
              <a:ext cx="4553388" cy="5892619"/>
            </a:xfrm>
            <a:prstGeom prst="rect">
              <a:avLst/>
            </a:prstGeom>
          </p:spPr>
        </p:pic>
      </p:grpSp>
      <p:pic>
        <p:nvPicPr>
          <p:cNvPr id="9" name="Picture 8" descr="Screen Shot 2016-03-07 at 8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3764538"/>
            <a:ext cx="370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71463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3700" y="157530"/>
            <a:ext cx="84709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IWG Phenotypic Breeding Program</a:t>
            </a:r>
            <a:endParaRPr lang="en-US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488512" y="965381"/>
            <a:ext cx="8376088" cy="5892619"/>
            <a:chOff x="488512" y="965381"/>
            <a:chExt cx="8376088" cy="5892619"/>
          </a:xfrm>
        </p:grpSpPr>
        <p:grpSp>
          <p:nvGrpSpPr>
            <p:cNvPr id="38" name="Group 37"/>
            <p:cNvGrpSpPr/>
            <p:nvPr/>
          </p:nvGrpSpPr>
          <p:grpSpPr>
            <a:xfrm>
              <a:off x="5486400" y="1981200"/>
              <a:ext cx="3378200" cy="4216539"/>
              <a:chOff x="5486400" y="1981200"/>
              <a:chExt cx="3378200" cy="4216539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86400" y="1981200"/>
                <a:ext cx="3378200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Rate of Genetic Gain =</a:t>
                </a:r>
              </a:p>
              <a:p>
                <a:endParaRPr lang="en-US" dirty="0" smtClean="0"/>
              </a:p>
              <a:p>
                <a:pPr algn="ctr"/>
                <a:r>
                  <a:rPr lang="en-US" sz="1600" dirty="0"/>
                  <a:t>i</a:t>
                </a:r>
                <a:r>
                  <a:rPr lang="en-US" sz="1600" dirty="0" smtClean="0"/>
                  <a:t>ntensity * accuracy * genetic variation</a:t>
                </a: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1600" dirty="0" smtClean="0">
                    <a:solidFill>
                      <a:srgbClr val="C00000"/>
                    </a:solidFill>
                  </a:rPr>
                  <a:t>Time to complete cycle (2)</a:t>
                </a:r>
              </a:p>
              <a:p>
                <a:pPr algn="ctr"/>
                <a:endParaRPr lang="en-US" sz="1600" dirty="0" smtClean="0"/>
              </a:p>
              <a:p>
                <a:pPr algn="ctr"/>
                <a:endParaRPr lang="en-US" sz="1600" dirty="0"/>
              </a:p>
              <a:p>
                <a:pPr algn="ctr"/>
                <a:endParaRPr lang="en-US" sz="1600" dirty="0" smtClean="0"/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dirty="0" smtClean="0"/>
                  <a:t>First cycles at TLI were 3 years: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sz="1600" dirty="0" smtClean="0"/>
                  <a:t>intensity * accuracy * genetic variation</a:t>
                </a:r>
              </a:p>
              <a:p>
                <a:pPr algn="ctr"/>
                <a:endParaRPr lang="en-US" sz="800" dirty="0"/>
              </a:p>
              <a:p>
                <a:pPr algn="ctr"/>
                <a:r>
                  <a:rPr lang="en-US" sz="1600" dirty="0" smtClean="0">
                    <a:solidFill>
                      <a:srgbClr val="C00000"/>
                    </a:solidFill>
                  </a:rPr>
                  <a:t>Time to complete cycle (3)</a:t>
                </a:r>
              </a:p>
              <a:p>
                <a:pPr algn="ctr"/>
                <a:endParaRPr lang="en-US" dirty="0" smtClean="0"/>
              </a:p>
              <a:p>
                <a:r>
                  <a:rPr lang="en-US" sz="1600" dirty="0" err="1" smtClean="0"/>
                  <a:t>DeHaan</a:t>
                </a:r>
                <a:r>
                  <a:rPr lang="en-US" sz="1600" dirty="0" smtClean="0"/>
                  <a:t>, et al (2018)</a:t>
                </a:r>
                <a:endParaRPr lang="en-US" sz="1600" dirty="0"/>
              </a:p>
              <a:p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5575300" y="2857500"/>
                <a:ext cx="3175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575300" y="5054600"/>
                <a:ext cx="3175000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12" y="965381"/>
              <a:ext cx="4553388" cy="5892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11852"/>
          <a:stretch/>
        </p:blipFill>
        <p:spPr>
          <a:xfrm>
            <a:off x="425450" y="1460500"/>
            <a:ext cx="5581650" cy="52168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28631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IWG Genomic Breeding Program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25450" y="2349500"/>
            <a:ext cx="5848350" cy="4127500"/>
            <a:chOff x="425450" y="2349500"/>
            <a:chExt cx="5848350" cy="4127500"/>
          </a:xfrm>
        </p:grpSpPr>
        <p:sp>
          <p:nvSpPr>
            <p:cNvPr id="3" name="Rectangle 2"/>
            <p:cNvSpPr/>
            <p:nvPr/>
          </p:nvSpPr>
          <p:spPr>
            <a:xfrm>
              <a:off x="425450" y="3098800"/>
              <a:ext cx="742950" cy="312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079500" y="3429000"/>
              <a:ext cx="3581400" cy="30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60800" y="2349500"/>
              <a:ext cx="812800" cy="1295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0" y="5435600"/>
              <a:ext cx="1701800" cy="520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59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25450" y="1460500"/>
            <a:ext cx="5734050" cy="5216836"/>
            <a:chOff x="425450" y="1460500"/>
            <a:chExt cx="5734050" cy="52168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1852"/>
            <a:stretch/>
          </p:blipFill>
          <p:spPr>
            <a:xfrm>
              <a:off x="425450" y="1460500"/>
              <a:ext cx="5581650" cy="521683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25450" y="3124200"/>
              <a:ext cx="5734050" cy="3429000"/>
              <a:chOff x="425450" y="3124200"/>
              <a:chExt cx="5734050" cy="3429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25450" y="3124200"/>
                <a:ext cx="857250" cy="3429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244600" y="3429000"/>
                <a:ext cx="1270000" cy="3009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425700" y="5397500"/>
                <a:ext cx="3733800" cy="1143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0" y="428631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IWG Genomic Breeding Program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07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25450" y="1460500"/>
            <a:ext cx="5708650" cy="5216836"/>
            <a:chOff x="425450" y="1460500"/>
            <a:chExt cx="5708650" cy="5216836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26" b="11852"/>
            <a:stretch/>
          </p:blipFill>
          <p:spPr>
            <a:xfrm>
              <a:off x="425450" y="1460500"/>
              <a:ext cx="5581650" cy="5216836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25450" y="3200400"/>
              <a:ext cx="5708650" cy="3340100"/>
              <a:chOff x="425450" y="3200400"/>
              <a:chExt cx="5708650" cy="33401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25450" y="3200400"/>
                <a:ext cx="577850" cy="3022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016000" y="4965700"/>
                <a:ext cx="5118100" cy="157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0" y="428631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IWG Genomic Breeding Program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5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11852"/>
          <a:stretch/>
        </p:blipFill>
        <p:spPr>
          <a:xfrm>
            <a:off x="425450" y="1460500"/>
            <a:ext cx="5581650" cy="52168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28631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IWG Genomic Breeding Program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8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6" b="11852"/>
          <a:stretch/>
        </p:blipFill>
        <p:spPr>
          <a:xfrm>
            <a:off x="425450" y="1460500"/>
            <a:ext cx="5581650" cy="5216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28631"/>
            <a:ext cx="9144000" cy="1071561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IWG Genomic Breeding Program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765800" y="2544848"/>
            <a:ext cx="33782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Rate of Genetic Gain =</a:t>
            </a:r>
          </a:p>
          <a:p>
            <a:endParaRPr lang="en-US" dirty="0" smtClean="0"/>
          </a:p>
          <a:p>
            <a:pPr algn="ctr"/>
            <a:r>
              <a:rPr lang="en-US" sz="1600" dirty="0"/>
              <a:t>i</a:t>
            </a:r>
            <a:r>
              <a:rPr lang="en-US" sz="1600" dirty="0" smtClean="0"/>
              <a:t>ntensity * accuracy * genetic variation</a:t>
            </a:r>
          </a:p>
          <a:p>
            <a:pPr algn="ctr"/>
            <a:endParaRPr lang="en-US" sz="800" dirty="0"/>
          </a:p>
          <a:p>
            <a:pPr algn="ctr"/>
            <a:r>
              <a:rPr lang="en-US" sz="1600" dirty="0" smtClean="0">
                <a:solidFill>
                  <a:srgbClr val="C00000"/>
                </a:solidFill>
              </a:rPr>
              <a:t>Time to complete cycle (1)</a:t>
            </a:r>
          </a:p>
          <a:p>
            <a:pPr algn="ctr"/>
            <a:endParaRPr lang="en-US" sz="1600" dirty="0">
              <a:solidFill>
                <a:srgbClr val="C00000"/>
              </a:solidFill>
            </a:endParaRPr>
          </a:p>
          <a:p>
            <a:pPr algn="ctr"/>
            <a:r>
              <a:rPr lang="en-US" sz="3200" b="1" dirty="0" smtClean="0"/>
              <a:t>=</a:t>
            </a:r>
          </a:p>
          <a:p>
            <a:pPr algn="ctr"/>
            <a:endParaRPr lang="en-US" sz="1600" dirty="0">
              <a:solidFill>
                <a:srgbClr val="C00000"/>
              </a:solidFill>
            </a:endParaRPr>
          </a:p>
          <a:p>
            <a:pPr algn="ctr"/>
            <a:r>
              <a:rPr lang="en-US" sz="1600" dirty="0" smtClean="0"/>
              <a:t>intensity * accuracy * genetic variation</a:t>
            </a:r>
          </a:p>
          <a:p>
            <a:pPr algn="ctr"/>
            <a:endParaRPr lang="en-US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5867400" y="3429000"/>
            <a:ext cx="3098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17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42518" y="1103491"/>
            <a:ext cx="4388559" cy="4388559"/>
            <a:chOff x="126997" y="2116665"/>
            <a:chExt cx="4388559" cy="4388559"/>
          </a:xfrm>
        </p:grpSpPr>
        <p:sp>
          <p:nvSpPr>
            <p:cNvPr id="15" name="Donut 14"/>
            <p:cNvSpPr/>
            <p:nvPr/>
          </p:nvSpPr>
          <p:spPr>
            <a:xfrm rot="11110383">
              <a:off x="126997" y="2116665"/>
              <a:ext cx="4388559" cy="4388559"/>
            </a:xfrm>
            <a:prstGeom prst="donut">
              <a:avLst>
                <a:gd name="adj" fmla="val 1412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93888" y="2427111"/>
              <a:ext cx="3683000" cy="3739446"/>
              <a:chOff x="493888" y="2427111"/>
              <a:chExt cx="3683000" cy="373944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32555" y="2808110"/>
                <a:ext cx="2991555" cy="2991555"/>
                <a:chOff x="5531555" y="3358444"/>
                <a:chExt cx="2991555" cy="2991555"/>
              </a:xfrm>
              <a:solidFill>
                <a:srgbClr val="008000"/>
              </a:solidFill>
            </p:grpSpPr>
            <p:sp>
              <p:nvSpPr>
                <p:cNvPr id="3" name="Oval 2"/>
                <p:cNvSpPr/>
                <p:nvPr/>
              </p:nvSpPr>
              <p:spPr>
                <a:xfrm>
                  <a:off x="5531555" y="3358444"/>
                  <a:ext cx="2991555" cy="2991555"/>
                </a:xfrm>
                <a:prstGeom prst="ellipse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6080477" y="4062611"/>
                  <a:ext cx="1907876" cy="1569660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 smtClean="0"/>
                    <a:t>Training Population</a:t>
                  </a:r>
                </a:p>
                <a:p>
                  <a:pPr algn="ctr"/>
                  <a:r>
                    <a:rPr lang="en-US" sz="2400" b="1" dirty="0" smtClean="0"/>
                    <a:t>Cycle 6</a:t>
                  </a:r>
                </a:p>
                <a:p>
                  <a:pPr algn="ctr"/>
                  <a:r>
                    <a:rPr lang="en-US" sz="2400" b="1" dirty="0" smtClean="0"/>
                    <a:t>3,658 genets</a:t>
                  </a:r>
                  <a:endParaRPr lang="en-US" sz="2400" b="1" dirty="0"/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 rot="13966172">
                <a:off x="465665" y="2455334"/>
                <a:ext cx="3739446" cy="368300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Circle">
                  <a:avLst>
                    <a:gd name="adj" fmla="val 11190965"/>
                  </a:avLst>
                </a:prstTxWarp>
                <a:spAutoFit/>
              </a:bodyPr>
              <a:lstStyle/>
              <a:p>
                <a:pPr algn="ctr"/>
                <a:r>
                  <a:rPr lang="en-US" sz="5400" b="1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Genotyping + Phenotyping       Model</a:t>
                </a:r>
                <a:endParaRPr lang="en-US" sz="5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1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" y="3302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2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G2P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genetic to observed phenotype</a:t>
            </a:r>
          </a:p>
          <a:p>
            <a:endParaRPr lang="en-US" dirty="0" smtClean="0"/>
          </a:p>
          <a:p>
            <a:r>
              <a:rPr lang="en-US" dirty="0" smtClean="0"/>
              <a:t>Apply to breeding programs</a:t>
            </a:r>
          </a:p>
          <a:p>
            <a:endParaRPr lang="en-US" dirty="0"/>
          </a:p>
          <a:p>
            <a:r>
              <a:rPr lang="en-US" dirty="0" smtClean="0"/>
              <a:t>Functional genomics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02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1925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42518" y="-786723"/>
            <a:ext cx="8718519" cy="7708553"/>
            <a:chOff x="294918" y="-786723"/>
            <a:chExt cx="8718519" cy="7708553"/>
          </a:xfrm>
        </p:grpSpPr>
        <p:grpSp>
          <p:nvGrpSpPr>
            <p:cNvPr id="10" name="Group 9"/>
            <p:cNvGrpSpPr/>
            <p:nvPr/>
          </p:nvGrpSpPr>
          <p:grpSpPr>
            <a:xfrm>
              <a:off x="294918" y="-786723"/>
              <a:ext cx="8562624" cy="6871441"/>
              <a:chOff x="282218" y="-253323"/>
              <a:chExt cx="8562624" cy="687144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282218" y="1636891"/>
                <a:ext cx="8562624" cy="4981227"/>
                <a:chOff x="126997" y="2116665"/>
                <a:chExt cx="8562624" cy="4981227"/>
              </a:xfrm>
            </p:grpSpPr>
            <p:sp>
              <p:nvSpPr>
                <p:cNvPr id="15" name="Donut 14"/>
                <p:cNvSpPr/>
                <p:nvPr/>
              </p:nvSpPr>
              <p:spPr>
                <a:xfrm rot="11110383">
                  <a:off x="126997" y="2116665"/>
                  <a:ext cx="4388559" cy="4388559"/>
                </a:xfrm>
                <a:prstGeom prst="donut">
                  <a:avLst>
                    <a:gd name="adj" fmla="val 14123"/>
                  </a:avLst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493888" y="2427111"/>
                  <a:ext cx="8195733" cy="4670781"/>
                  <a:chOff x="493888" y="2427111"/>
                  <a:chExt cx="8195733" cy="4670781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832555" y="2808110"/>
                    <a:ext cx="2991555" cy="2991555"/>
                    <a:chOff x="5531555" y="3358444"/>
                    <a:chExt cx="2991555" cy="2991555"/>
                  </a:xfrm>
                  <a:solidFill>
                    <a:srgbClr val="008000"/>
                  </a:solidFill>
                </p:grpSpPr>
                <p:sp>
                  <p:nvSpPr>
                    <p:cNvPr id="3" name="Oval 2"/>
                    <p:cNvSpPr/>
                    <p:nvPr/>
                  </p:nvSpPr>
                  <p:spPr>
                    <a:xfrm>
                      <a:off x="5531555" y="3358444"/>
                      <a:ext cx="2991555" cy="2991555"/>
                    </a:xfrm>
                    <a:prstGeom prst="ellipse">
                      <a:avLst/>
                    </a:prstGeom>
                    <a:grpFill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6080477" y="4062611"/>
                      <a:ext cx="1907876" cy="1569660"/>
                    </a:xfrm>
                    <a:prstGeom prst="rect">
                      <a:avLst/>
                    </a:prstGeom>
                    <a:grp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 smtClean="0"/>
                        <a:t>Training Population</a:t>
                      </a:r>
                    </a:p>
                    <a:p>
                      <a:pPr algn="ctr"/>
                      <a:r>
                        <a:rPr lang="en-US" sz="2400" b="1" dirty="0" smtClean="0"/>
                        <a:t>Cycle 6</a:t>
                      </a:r>
                    </a:p>
                    <a:p>
                      <a:pPr algn="ctr"/>
                      <a:r>
                        <a:rPr lang="en-US" sz="2400" b="1" dirty="0" smtClean="0"/>
                        <a:t>3,658 genets</a:t>
                      </a:r>
                      <a:endParaRPr lang="en-US" sz="2400" b="1" dirty="0"/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5698066" y="2695222"/>
                    <a:ext cx="2991555" cy="2991555"/>
                    <a:chOff x="5531555" y="3245556"/>
                    <a:chExt cx="2991555" cy="2991555"/>
                  </a:xfrm>
                </p:grpSpPr>
                <p:sp>
                  <p:nvSpPr>
                    <p:cNvPr id="7" name="Oval 6"/>
                    <p:cNvSpPr/>
                    <p:nvPr/>
                  </p:nvSpPr>
                  <p:spPr>
                    <a:xfrm>
                      <a:off x="5531555" y="3245556"/>
                      <a:ext cx="2991555" cy="2991555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5660786" y="4918044"/>
                      <a:ext cx="2862324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 smtClean="0"/>
                        <a:t>Breeding Population </a:t>
                      </a:r>
                    </a:p>
                    <a:p>
                      <a:pPr algn="ctr"/>
                      <a:r>
                        <a:rPr lang="en-US" sz="2400" b="1" dirty="0" smtClean="0"/>
                        <a:t>4,183 Seedlings</a:t>
                      </a:r>
                    </a:p>
                    <a:p>
                      <a:pPr algn="ctr"/>
                      <a:r>
                        <a:rPr lang="en-US" sz="2400" b="1" dirty="0" smtClean="0"/>
                        <a:t>Cycle 7</a:t>
                      </a:r>
                      <a:endParaRPr lang="en-US" sz="2400" b="1" dirty="0"/>
                    </a:p>
                  </p:txBody>
                </p:sp>
              </p:grpSp>
              <p:sp>
                <p:nvSpPr>
                  <p:cNvPr id="16" name="Rectangle 15"/>
                  <p:cNvSpPr/>
                  <p:nvPr/>
                </p:nvSpPr>
                <p:spPr>
                  <a:xfrm rot="13966172">
                    <a:off x="465665" y="2455334"/>
                    <a:ext cx="3739446" cy="3683000"/>
                  </a:xfrm>
                  <a:prstGeom prst="rect">
                    <a:avLst/>
                  </a:prstGeom>
                  <a:noFill/>
                </p:spPr>
                <p:txBody>
                  <a:bodyPr wrap="none" lIns="91440" tIns="45720" rIns="91440" bIns="45720">
                    <a:prstTxWarp prst="textCircle">
                      <a:avLst>
                        <a:gd name="adj" fmla="val 11190965"/>
                      </a:avLst>
                    </a:prstTxWarp>
                    <a:spAutoFit/>
                  </a:bodyPr>
                  <a:lstStyle/>
                  <a:p>
                    <a:pPr algn="ctr"/>
                    <a:r>
                      <a:rPr lang="en-US" sz="5400" b="1" dirty="0" smtClean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rPr>
                      <a:t>Genotyping + Phenotyping       Model</a:t>
                    </a:r>
                    <a:endParaRPr lang="en-US" sz="5400" b="1" cap="none" spc="0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Curved Left Arrow 20"/>
                  <p:cNvSpPr/>
                  <p:nvPr/>
                </p:nvSpPr>
                <p:spPr>
                  <a:xfrm rot="5400000">
                    <a:off x="4779341" y="4341901"/>
                    <a:ext cx="1608670" cy="3903312"/>
                  </a:xfrm>
                  <a:prstGeom prst="curvedLeftArrow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" name="Rectangle 8"/>
              <p:cNvSpPr/>
              <p:nvPr/>
            </p:nvSpPr>
            <p:spPr>
              <a:xfrm>
                <a:off x="3943521" y="-253323"/>
                <a:ext cx="3775254" cy="6405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>
                    <a:gd name="adj" fmla="val 2683969"/>
                  </a:avLst>
                </a:prstTxWarp>
                <a:spAutoFit/>
              </a:bodyPr>
              <a:lstStyle/>
              <a:p>
                <a:pPr algn="ctr"/>
                <a:r>
                  <a:rPr lang="en-US" sz="5400" b="1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Genotype</a:t>
                </a:r>
                <a:endParaRPr lang="en-US" sz="5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8176" y="310380"/>
              <a:ext cx="3930013" cy="6225985"/>
              <a:chOff x="388176" y="310380"/>
              <a:chExt cx="3930013" cy="622598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88176" y="5736146"/>
                <a:ext cx="3930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18,357 SNP Markers</a:t>
                </a:r>
              </a:p>
              <a:p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88176" y="310380"/>
                <a:ext cx="3930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2 years, 46 traits</a:t>
                </a:r>
              </a:p>
              <a:p>
                <a:endParaRPr 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083424" y="6121611"/>
              <a:ext cx="39300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22,701 SNP Markers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6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4626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/>
              <a:t>4,183 Cycle 7 Seedlings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0000"/>
          <a:stretch/>
        </p:blipFill>
        <p:spPr>
          <a:xfrm rot="5400000">
            <a:off x="2032000" y="1314450"/>
            <a:ext cx="5080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42518" y="-786723"/>
            <a:ext cx="10015894" cy="7708553"/>
            <a:chOff x="294918" y="-786723"/>
            <a:chExt cx="10015894" cy="7708553"/>
          </a:xfrm>
        </p:grpSpPr>
        <p:grpSp>
          <p:nvGrpSpPr>
            <p:cNvPr id="12" name="Group 11"/>
            <p:cNvGrpSpPr/>
            <p:nvPr/>
          </p:nvGrpSpPr>
          <p:grpSpPr>
            <a:xfrm>
              <a:off x="294918" y="-786723"/>
              <a:ext cx="8562624" cy="6871441"/>
              <a:chOff x="282218" y="-253323"/>
              <a:chExt cx="8562624" cy="687144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82218" y="-253323"/>
                <a:ext cx="8562624" cy="6871441"/>
                <a:chOff x="282218" y="-253323"/>
                <a:chExt cx="8562624" cy="687144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282218" y="1255892"/>
                  <a:ext cx="8562624" cy="5362226"/>
                  <a:chOff x="126997" y="1735666"/>
                  <a:chExt cx="8562624" cy="5362226"/>
                </a:xfrm>
              </p:grpSpPr>
              <p:sp>
                <p:nvSpPr>
                  <p:cNvPr id="15" name="Donut 14"/>
                  <p:cNvSpPr/>
                  <p:nvPr/>
                </p:nvSpPr>
                <p:spPr>
                  <a:xfrm rot="11110383">
                    <a:off x="126997" y="2116665"/>
                    <a:ext cx="4388559" cy="4388559"/>
                  </a:xfrm>
                  <a:prstGeom prst="donut">
                    <a:avLst>
                      <a:gd name="adj" fmla="val 14123"/>
                    </a:avLst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93888" y="1735666"/>
                    <a:ext cx="8195733" cy="5362226"/>
                    <a:chOff x="493888" y="1735666"/>
                    <a:chExt cx="8195733" cy="5362226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32555" y="2808110"/>
                      <a:ext cx="2991555" cy="2991555"/>
                      <a:chOff x="5531555" y="3358444"/>
                      <a:chExt cx="2991555" cy="2991555"/>
                    </a:xfrm>
                    <a:solidFill>
                      <a:srgbClr val="008000"/>
                    </a:solidFill>
                  </p:grpSpPr>
                  <p:sp>
                    <p:nvSpPr>
                      <p:cNvPr id="3" name="Oval 2"/>
                      <p:cNvSpPr/>
                      <p:nvPr/>
                    </p:nvSpPr>
                    <p:spPr>
                      <a:xfrm>
                        <a:off x="5531555" y="3358444"/>
                        <a:ext cx="2991555" cy="2991555"/>
                      </a:xfrm>
                      <a:prstGeom prst="ellipse">
                        <a:avLst/>
                      </a:prstGeom>
                      <a:grpFill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6080477" y="4062611"/>
                        <a:ext cx="1907876" cy="156966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b="1" dirty="0" smtClean="0"/>
                          <a:t>Training Population</a:t>
                        </a:r>
                      </a:p>
                      <a:p>
                        <a:pPr algn="ctr"/>
                        <a:r>
                          <a:rPr lang="en-US" sz="2400" b="1" dirty="0" smtClean="0"/>
                          <a:t>Cycle 6</a:t>
                        </a:r>
                      </a:p>
                      <a:p>
                        <a:pPr algn="ctr"/>
                        <a:r>
                          <a:rPr lang="en-US" sz="2400" b="1" dirty="0" smtClean="0"/>
                          <a:t>3,658 genets</a:t>
                        </a:r>
                        <a:endParaRPr lang="en-US" sz="2400" b="1" dirty="0"/>
                      </a:p>
                    </p:txBody>
                  </p:sp>
                </p:grpSp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5698066" y="2695222"/>
                      <a:ext cx="2991555" cy="2991555"/>
                      <a:chOff x="5531555" y="3245556"/>
                      <a:chExt cx="2991555" cy="2991555"/>
                    </a:xfrm>
                  </p:grpSpPr>
                  <p:sp>
                    <p:nvSpPr>
                      <p:cNvPr id="7" name="Oval 6"/>
                      <p:cNvSpPr/>
                      <p:nvPr/>
                    </p:nvSpPr>
                    <p:spPr>
                      <a:xfrm>
                        <a:off x="5531555" y="3245556"/>
                        <a:ext cx="2991555" cy="2991555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TextBox 7"/>
                      <p:cNvSpPr txBox="1"/>
                      <p:nvPr/>
                    </p:nvSpPr>
                    <p:spPr>
                      <a:xfrm>
                        <a:off x="5660786" y="4918044"/>
                        <a:ext cx="2862324" cy="12003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400" b="1" dirty="0" smtClean="0"/>
                          <a:t>Breeding Population </a:t>
                        </a:r>
                      </a:p>
                      <a:p>
                        <a:pPr algn="ctr"/>
                        <a:r>
                          <a:rPr lang="en-US" sz="2400" b="1" dirty="0" smtClean="0"/>
                          <a:t>4,183 Seedlings</a:t>
                        </a:r>
                      </a:p>
                      <a:p>
                        <a:pPr algn="ctr"/>
                        <a:r>
                          <a:rPr lang="en-US" sz="2400" b="1" dirty="0" smtClean="0"/>
                          <a:t>Cycle 7</a:t>
                        </a:r>
                        <a:endParaRPr lang="en-US" sz="2400" b="1" dirty="0"/>
                      </a:p>
                    </p:txBody>
                  </p:sp>
                </p:grpSp>
                <p:sp>
                  <p:nvSpPr>
                    <p:cNvPr id="16" name="Rectangle 15"/>
                    <p:cNvSpPr/>
                    <p:nvPr/>
                  </p:nvSpPr>
                  <p:spPr>
                    <a:xfrm rot="13966172">
                      <a:off x="465665" y="2455334"/>
                      <a:ext cx="3739446" cy="368300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91440" tIns="45720" rIns="91440" bIns="45720">
                      <a:prstTxWarp prst="textCircle">
                        <a:avLst>
                          <a:gd name="adj" fmla="val 11190965"/>
                        </a:avLst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sz="5400" b="1" dirty="0" smtClean="0">
                          <a:ln w="12700">
                            <a:solidFill>
                              <a:schemeClr val="tx2">
                                <a:satMod val="155000"/>
                              </a:schemeClr>
                            </a:solidFill>
                            <a:prstDash val="solid"/>
                          </a:ln>
                          <a:effectLst>
                            <a:outerShdw blurRad="41275" dist="20320" dir="1800000" algn="tl" rotWithShape="0">
                              <a:srgbClr val="000000">
                                <a:alpha val="40000"/>
                              </a:srgbClr>
                            </a:outerShdw>
                          </a:effectLst>
                        </a:rPr>
                        <a:t>Genotyping + Phenotyping       Model</a:t>
                      </a:r>
                      <a:endParaRPr lang="en-US" sz="5400" b="1" cap="none" spc="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" name="Curved Left Arrow 20"/>
                    <p:cNvSpPr/>
                    <p:nvPr/>
                  </p:nvSpPr>
                  <p:spPr>
                    <a:xfrm rot="5400000">
                      <a:off x="4779341" y="4341901"/>
                      <a:ext cx="1608670" cy="3903312"/>
                    </a:xfrm>
                    <a:prstGeom prst="curvedLef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Curved Left Arrow 22"/>
                    <p:cNvSpPr/>
                    <p:nvPr/>
                  </p:nvSpPr>
                  <p:spPr>
                    <a:xfrm rot="16200000">
                      <a:off x="4976895" y="588345"/>
                      <a:ext cx="1608670" cy="3903312"/>
                    </a:xfrm>
                    <a:prstGeom prst="curvedLeftArrow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9" name="Rectangle 8"/>
                <p:cNvSpPr/>
                <p:nvPr/>
              </p:nvSpPr>
              <p:spPr>
                <a:xfrm>
                  <a:off x="3943521" y="-253323"/>
                  <a:ext cx="3775254" cy="640577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Down">
                    <a:avLst>
                      <a:gd name="adj" fmla="val 2683969"/>
                    </a:avLst>
                  </a:prstTxWarp>
                  <a:spAutoFit/>
                </a:bodyPr>
                <a:lstStyle/>
                <a:p>
                  <a:pPr algn="ctr"/>
                  <a:r>
                    <a:rPr lang="en-US" sz="5400" b="1" dirty="0" smtClean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rPr>
                    <a:t>Genotype</a:t>
                  </a:r>
                  <a:endParaRPr lang="en-US" sz="5400" b="1" cap="none" spc="0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>
              <a:xfrm>
                <a:off x="4845085" y="1767900"/>
                <a:ext cx="1909146" cy="167521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4400" b="1" cap="none" spc="0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Selection</a:t>
                </a:r>
                <a:endParaRPr lang="en-US" sz="4400" b="1" cap="none" spc="0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88176" y="310380"/>
              <a:ext cx="3930013" cy="6225985"/>
              <a:chOff x="388176" y="310380"/>
              <a:chExt cx="3930013" cy="622598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88176" y="5736146"/>
                <a:ext cx="3930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18,357 SNP Markers</a:t>
                </a:r>
              </a:p>
              <a:p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88176" y="310380"/>
                <a:ext cx="3930013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2 years, 46 traits</a:t>
                </a:r>
              </a:p>
              <a:p>
                <a:endParaRPr 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083424" y="6121611"/>
              <a:ext cx="3930013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22,701 SNP Markers</a:t>
              </a:r>
            </a:p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47538" y="122326"/>
              <a:ext cx="38632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Training population:</a:t>
              </a:r>
            </a:p>
            <a:p>
              <a:r>
                <a:rPr lang="en-US" sz="2400" b="1" dirty="0" smtClean="0"/>
                <a:t>	1200 genets </a:t>
              </a:r>
            </a:p>
            <a:p>
              <a:r>
                <a:rPr lang="en-US" sz="2400" b="1" dirty="0" smtClean="0"/>
                <a:t>	2 locations</a:t>
              </a:r>
              <a:endParaRPr lang="en-US" sz="24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49519" y="2431345"/>
              <a:ext cx="21787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Crossing block C8 parents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215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75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Genomic Selection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IWG effectively halved breeding cycle.</a:t>
            </a:r>
          </a:p>
          <a:p>
            <a:endParaRPr lang="en-US" dirty="0"/>
          </a:p>
          <a:p>
            <a:r>
              <a:rPr lang="en-US" dirty="0" smtClean="0"/>
              <a:t>Complete 2 cycle of selection in the same amount of time to complete one cycle</a:t>
            </a:r>
          </a:p>
          <a:p>
            <a:endParaRPr lang="en-US" dirty="0"/>
          </a:p>
          <a:p>
            <a:r>
              <a:rPr lang="en-US" dirty="0" smtClean="0"/>
              <a:t>One of the </a:t>
            </a:r>
            <a:r>
              <a:rPr lang="en-US" smtClean="0"/>
              <a:t>greatest advantages of GS.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83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0761" y="334345"/>
            <a:ext cx="8202479" cy="6473496"/>
            <a:chOff x="476277" y="132785"/>
            <a:chExt cx="8202479" cy="64734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101" t="3685" r="3522"/>
            <a:stretch/>
          </p:blipFill>
          <p:spPr>
            <a:xfrm>
              <a:off x="476277" y="132785"/>
              <a:ext cx="8202479" cy="63258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11428" y="6236949"/>
              <a:ext cx="3760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(Ray et al., 2013)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59224" y="149679"/>
            <a:ext cx="5825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Global Grain Yield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845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(Animal Breeding)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 - drive population to a desired response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54533" y="2630311"/>
            <a:ext cx="5671960" cy="2931377"/>
            <a:chOff x="1146528" y="2935114"/>
            <a:chExt cx="5671960" cy="2931377"/>
          </a:xfrm>
        </p:grpSpPr>
        <p:grpSp>
          <p:nvGrpSpPr>
            <p:cNvPr id="15" name="Group 14"/>
            <p:cNvGrpSpPr/>
            <p:nvPr/>
          </p:nvGrpSpPr>
          <p:grpSpPr>
            <a:xfrm>
              <a:off x="2248959" y="3508022"/>
              <a:ext cx="2531885" cy="1832672"/>
              <a:chOff x="2226381" y="3428999"/>
              <a:chExt cx="2531885" cy="183267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2226381" y="3429000"/>
                <a:ext cx="1826330" cy="1832671"/>
              </a:xfrm>
              <a:custGeom>
                <a:avLst/>
                <a:gdLst>
                  <a:gd name="connsiteX0" fmla="*/ 0 w 914400"/>
                  <a:gd name="connsiteY0" fmla="*/ 850900 h 854075"/>
                  <a:gd name="connsiteX1" fmla="*/ 457200 w 914400"/>
                  <a:gd name="connsiteY1" fmla="*/ 0 h 854075"/>
                  <a:gd name="connsiteX2" fmla="*/ 914400 w 914400"/>
                  <a:gd name="connsiteY2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854075">
                    <a:moveTo>
                      <a:pt x="0" y="850900"/>
                    </a:moveTo>
                    <a:cubicBezTo>
                      <a:pt x="152400" y="425185"/>
                      <a:pt x="304800" y="-529"/>
                      <a:pt x="457200" y="0"/>
                    </a:cubicBezTo>
                    <a:cubicBezTo>
                      <a:pt x="609600" y="529"/>
                      <a:pt x="914400" y="854075"/>
                      <a:pt x="914400" y="854075"/>
                    </a:cubicBezTo>
                  </a:path>
                </a:pathLst>
              </a:cu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2931936" y="3428999"/>
                <a:ext cx="1826330" cy="1832671"/>
              </a:xfrm>
              <a:custGeom>
                <a:avLst/>
                <a:gdLst>
                  <a:gd name="connsiteX0" fmla="*/ 0 w 914400"/>
                  <a:gd name="connsiteY0" fmla="*/ 850900 h 854075"/>
                  <a:gd name="connsiteX1" fmla="*/ 457200 w 914400"/>
                  <a:gd name="connsiteY1" fmla="*/ 0 h 854075"/>
                  <a:gd name="connsiteX2" fmla="*/ 914400 w 914400"/>
                  <a:gd name="connsiteY2" fmla="*/ 854075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854075">
                    <a:moveTo>
                      <a:pt x="0" y="850900"/>
                    </a:moveTo>
                    <a:cubicBezTo>
                      <a:pt x="152400" y="425185"/>
                      <a:pt x="304800" y="-529"/>
                      <a:pt x="457200" y="0"/>
                    </a:cubicBezTo>
                    <a:cubicBezTo>
                      <a:pt x="609600" y="529"/>
                      <a:pt x="914400" y="854075"/>
                      <a:pt x="914400" y="854075"/>
                    </a:cubicBezTo>
                  </a:path>
                </a:pathLst>
              </a:custGeom>
              <a:noFill/>
              <a:ln w="6350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146528" y="2935114"/>
              <a:ext cx="5671960" cy="2931377"/>
              <a:chOff x="1281996" y="2935114"/>
              <a:chExt cx="5671960" cy="293137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851378" y="3211689"/>
                <a:ext cx="5102578" cy="2654802"/>
                <a:chOff x="1851378" y="3211689"/>
                <a:chExt cx="5102578" cy="2654802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1851378" y="3211689"/>
                  <a:ext cx="5102578" cy="2150533"/>
                  <a:chOff x="1851378" y="3211689"/>
                  <a:chExt cx="5102578" cy="2150533"/>
                </a:xfrm>
              </p:grpSpPr>
              <p:cxnSp>
                <p:nvCxnSpPr>
                  <p:cNvPr id="10" name="Straight Arrow Connector 9"/>
                  <p:cNvCxnSpPr/>
                  <p:nvPr/>
                </p:nvCxnSpPr>
                <p:spPr>
                  <a:xfrm>
                    <a:off x="1851378" y="5362222"/>
                    <a:ext cx="5102578" cy="0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Arrow Connector 11"/>
                  <p:cNvCxnSpPr/>
                  <p:nvPr/>
                </p:nvCxnSpPr>
                <p:spPr>
                  <a:xfrm flipV="1">
                    <a:off x="1851378" y="3211689"/>
                    <a:ext cx="0" cy="2150533"/>
                  </a:xfrm>
                  <a:prstGeom prst="straightConnector1">
                    <a:avLst/>
                  </a:prstGeom>
                  <a:ln w="317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1998134" y="5497159"/>
                  <a:ext cx="46397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Observed Response</a:t>
                  </a:r>
                  <a:endParaRPr lang="en-US" dirty="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 rot="16200000">
                <a:off x="186271" y="4030839"/>
                <a:ext cx="2562044" cy="370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Population Distribution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164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individuals to mate</a:t>
            </a:r>
          </a:p>
          <a:p>
            <a:r>
              <a:rPr lang="en-US" dirty="0" smtClean="0"/>
              <a:t>Describes response to breeding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Response to selection:</a:t>
            </a:r>
          </a:p>
          <a:p>
            <a:pPr marL="457200" lvl="1" indent="0">
              <a:buNone/>
            </a:pPr>
            <a:r>
              <a:rPr lang="en-US" dirty="0" smtClean="0"/>
              <a:t>Response to selection = heritability * selection differential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Describes population parameters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Crop breeding</a:t>
            </a:r>
          </a:p>
          <a:p>
            <a:pPr lvl="1"/>
            <a:r>
              <a:rPr lang="en-US" dirty="0" smtClean="0"/>
              <a:t>Select superior plants</a:t>
            </a:r>
          </a:p>
          <a:p>
            <a:pPr lvl="2"/>
            <a:r>
              <a:rPr lang="en-US" dirty="0" smtClean="0"/>
              <a:t>Classical breeding</a:t>
            </a:r>
          </a:p>
          <a:p>
            <a:pPr lvl="1"/>
            <a:r>
              <a:rPr lang="en-US" dirty="0" smtClean="0"/>
              <a:t>Train prediction models</a:t>
            </a:r>
          </a:p>
          <a:p>
            <a:pPr lvl="2"/>
            <a:r>
              <a:rPr lang="en-US" dirty="0" smtClean="0"/>
              <a:t>Genomic selection</a:t>
            </a:r>
          </a:p>
          <a:p>
            <a:pPr lvl="2"/>
            <a:endParaRPr lang="en-US" dirty="0"/>
          </a:p>
          <a:p>
            <a:r>
              <a:rPr lang="en-US" dirty="0" smtClean="0"/>
              <a:t>Functional Genomics</a:t>
            </a:r>
          </a:p>
          <a:p>
            <a:pPr lvl="1"/>
            <a:r>
              <a:rPr lang="en-US" dirty="0" smtClean="0"/>
              <a:t>Associate phenotype to genes</a:t>
            </a:r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926261"/>
            <a:ext cx="4038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Breeder’s equation:</a:t>
            </a:r>
            <a:endParaRPr lang="en-US" sz="3600" dirty="0"/>
          </a:p>
        </p:txBody>
      </p:sp>
      <p:pic>
        <p:nvPicPr>
          <p:cNvPr id="5" name="Picture 4" descr="Screen Shot 2016-03-07 at 8.0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16" y="2486604"/>
            <a:ext cx="370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6-03-07 at 8.0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20" y="4774520"/>
            <a:ext cx="2528161" cy="1722959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04800" y="177800"/>
            <a:ext cx="8686800" cy="772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The Breeding Cycle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58850" y="1233342"/>
            <a:ext cx="7505226" cy="4208398"/>
            <a:chOff x="958850" y="1233342"/>
            <a:chExt cx="7505226" cy="4208398"/>
          </a:xfrm>
        </p:grpSpPr>
        <p:cxnSp>
          <p:nvCxnSpPr>
            <p:cNvPr id="3" name="Straight Arrow Connector 2"/>
            <p:cNvCxnSpPr/>
            <p:nvPr/>
          </p:nvCxnSpPr>
          <p:spPr>
            <a:xfrm rot="10800000" flipV="1">
              <a:off x="2232026" y="2004866"/>
              <a:ext cx="1171575" cy="1608283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3454400" y="4249591"/>
              <a:ext cx="2489200" cy="6350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11" idx="0"/>
            </p:cNvCxnSpPr>
            <p:nvPr/>
          </p:nvCxnSpPr>
          <p:spPr>
            <a:xfrm rot="16200000" flipV="1">
              <a:off x="5545000" y="2133592"/>
              <a:ext cx="1844913" cy="1504911"/>
            </a:xfrm>
            <a:prstGeom prst="straightConnector1">
              <a:avLst/>
            </a:prstGeom>
            <a:ln w="57150" cap="flat" cmpd="sng" algn="ctr">
              <a:solidFill>
                <a:srgbClr val="004B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850" y="3613150"/>
              <a:ext cx="2546350" cy="13857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Picture 6" descr="6333577896_f34cc02302.jp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3600" y="1233342"/>
              <a:ext cx="2316892" cy="15430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5745" y="3808504"/>
              <a:ext cx="2488331" cy="1171655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3982487" y="2811009"/>
              <a:ext cx="118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Crossing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07302" y="5072408"/>
              <a:ext cx="1351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Evaluation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55948" y="5052202"/>
              <a:ext cx="121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Selection</a:t>
              </a:r>
              <a:endParaRPr lang="en-US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784411" y="6086739"/>
            <a:ext cx="254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Image:  </a:t>
            </a:r>
            <a:r>
              <a:rPr lang="en-US" smtClean="0"/>
              <a:t>Jesse Poland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9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07 at 8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75" y="4066022"/>
            <a:ext cx="3708400" cy="2527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1891" y="760021"/>
            <a:ext cx="3823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Wheat</a:t>
            </a:r>
          </a:p>
          <a:p>
            <a:pPr algn="ctr"/>
            <a:endParaRPr lang="en-US" b="1" dirty="0"/>
          </a:p>
          <a:p>
            <a:r>
              <a:rPr lang="en-US" dirty="0" smtClean="0"/>
              <a:t>Year 1:  Cross parents</a:t>
            </a:r>
          </a:p>
          <a:p>
            <a:endParaRPr lang="en-US" dirty="0"/>
          </a:p>
          <a:p>
            <a:r>
              <a:rPr lang="en-US" dirty="0" smtClean="0"/>
              <a:t>Year 2-4:  Inbreed lines select for disease resistance agronomic traits</a:t>
            </a:r>
          </a:p>
          <a:p>
            <a:endParaRPr lang="en-US" dirty="0"/>
          </a:p>
          <a:p>
            <a:r>
              <a:rPr lang="en-US" dirty="0" smtClean="0"/>
              <a:t>Year 5-6:  Preliminary Yield Trials  </a:t>
            </a:r>
          </a:p>
          <a:p>
            <a:endParaRPr lang="en-US" dirty="0"/>
          </a:p>
          <a:p>
            <a:r>
              <a:rPr lang="en-US" dirty="0" smtClean="0"/>
              <a:t>Year 7-9:  Elite yield trials (multiple locations, multiple replications) </a:t>
            </a:r>
          </a:p>
          <a:p>
            <a:endParaRPr lang="en-US" dirty="0"/>
          </a:p>
          <a:p>
            <a:r>
              <a:rPr lang="en-US" dirty="0" smtClean="0"/>
              <a:t>Year 10:  Variety Release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20146" y="760021"/>
            <a:ext cx="3823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Milk production</a:t>
            </a:r>
          </a:p>
          <a:p>
            <a:pPr algn="ctr"/>
            <a:endParaRPr lang="en-US" b="1" dirty="0"/>
          </a:p>
          <a:p>
            <a:r>
              <a:rPr lang="en-US" dirty="0" smtClean="0"/>
              <a:t>Cross parents</a:t>
            </a:r>
          </a:p>
          <a:p>
            <a:endParaRPr lang="en-US" dirty="0"/>
          </a:p>
          <a:p>
            <a:r>
              <a:rPr lang="en-US" dirty="0" smtClean="0"/>
              <a:t>9 month gestation</a:t>
            </a:r>
          </a:p>
          <a:p>
            <a:endParaRPr lang="en-US" dirty="0"/>
          </a:p>
          <a:p>
            <a:r>
              <a:rPr lang="en-US" dirty="0" smtClean="0"/>
              <a:t>18 months growth</a:t>
            </a:r>
          </a:p>
          <a:p>
            <a:endParaRPr lang="en-US" dirty="0"/>
          </a:p>
          <a:p>
            <a:r>
              <a:rPr lang="en-US" dirty="0" smtClean="0"/>
              <a:t>9 months gestation</a:t>
            </a:r>
          </a:p>
          <a:p>
            <a:endParaRPr lang="en-US" dirty="0"/>
          </a:p>
          <a:p>
            <a:r>
              <a:rPr lang="en-US" dirty="0" smtClean="0"/>
              <a:t>7 months (1</a:t>
            </a:r>
            <a:r>
              <a:rPr lang="en-US" baseline="30000" dirty="0" smtClean="0"/>
              <a:t>st</a:t>
            </a:r>
            <a:r>
              <a:rPr lang="en-US" dirty="0" smtClean="0"/>
              <a:t> year milk yield) </a:t>
            </a:r>
          </a:p>
          <a:p>
            <a:endParaRPr lang="en-US" dirty="0"/>
          </a:p>
          <a:p>
            <a:r>
              <a:rPr lang="en-US" dirty="0" smtClean="0"/>
              <a:t>~4 years before breeding value is established</a:t>
            </a:r>
          </a:p>
        </p:txBody>
      </p:sp>
    </p:spTree>
    <p:extLst>
      <p:ext uri="{BB962C8B-B14F-4D97-AF65-F5344CB8AC3E}">
        <p14:creationId xmlns:p14="http://schemas.microsoft.com/office/powerpoint/2010/main" val="990612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640</Words>
  <Application>Microsoft Macintosh PowerPoint</Application>
  <PresentationFormat>On-screen Show (4:3)</PresentationFormat>
  <Paragraphs>213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Arial</vt:lpstr>
      <vt:lpstr>Office Theme</vt:lpstr>
      <vt:lpstr>G2P:  Genotype to Phenotype</vt:lpstr>
      <vt:lpstr>G2P:  Connecting the Genotype to Phenotype</vt:lpstr>
      <vt:lpstr>G2P</vt:lpstr>
      <vt:lpstr>PowerPoint Presentation</vt:lpstr>
      <vt:lpstr>Plant (Animal Breeding)</vt:lpstr>
      <vt:lpstr>Quantitative Genetics</vt:lpstr>
      <vt:lpstr>Importance of Genetics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IWG Phenotypic Breeding Program</vt:lpstr>
      <vt:lpstr>IWG Phenotypic Breeding Program</vt:lpstr>
      <vt:lpstr>IWG Phenotypic Breeding Program</vt:lpstr>
      <vt:lpstr>IWG Phenotypic Breeding Program</vt:lpstr>
      <vt:lpstr>IWG Phenotypic Breeding Program</vt:lpstr>
      <vt:lpstr>IWG Phenotypic Breeding Program</vt:lpstr>
      <vt:lpstr>IWG Phenotypic Breeding Program</vt:lpstr>
      <vt:lpstr>IWG Phenotypic Breeding Program</vt:lpstr>
      <vt:lpstr>IWG Genomic Breeding Program</vt:lpstr>
      <vt:lpstr>IWG Genomic Breeding Program</vt:lpstr>
      <vt:lpstr>IWG Genomic Breeding Program</vt:lpstr>
      <vt:lpstr>IWG Genomic Breeding Program</vt:lpstr>
      <vt:lpstr>IWG Genomic Breeding Program</vt:lpstr>
      <vt:lpstr>PowerPoint Presentation</vt:lpstr>
      <vt:lpstr>PowerPoint Presentation</vt:lpstr>
      <vt:lpstr>PowerPoint Presentation</vt:lpstr>
      <vt:lpstr>PowerPoint Presentation</vt:lpstr>
      <vt:lpstr>4,183 Cycle 7 Seedlings</vt:lpstr>
      <vt:lpstr>PowerPoint Presentation</vt:lpstr>
      <vt:lpstr>PowerPoint Presentation</vt:lpstr>
      <vt:lpstr>Genomic Selection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G2P:  Genotype to Phenotype</dc:title>
  <dc:creator>Jared Crain</dc:creator>
  <cp:lastModifiedBy>Jared Crain</cp:lastModifiedBy>
  <cp:revision>15</cp:revision>
  <dcterms:created xsi:type="dcterms:W3CDTF">2018-07-15T08:55:54Z</dcterms:created>
  <dcterms:modified xsi:type="dcterms:W3CDTF">2018-07-21T20:13:40Z</dcterms:modified>
</cp:coreProperties>
</file>